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67" r:id="rId3"/>
    <p:sldId id="259" r:id="rId4"/>
    <p:sldId id="260" r:id="rId5"/>
    <p:sldId id="261" r:id="rId6"/>
    <p:sldId id="262" r:id="rId7"/>
    <p:sldId id="258" r:id="rId8"/>
    <p:sldId id="263" r:id="rId9"/>
    <p:sldId id="264" r:id="rId10"/>
  </p:sldIdLst>
  <p:sldSz cx="12192000" cy="6858000"/>
  <p:notesSz cx="6858000" cy="9144000"/>
  <p:defaultTextStyle>
    <a:defPPr>
      <a:defRPr lang="es-H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29" autoAdjust="0"/>
    <p:restoredTop sz="94660"/>
  </p:normalViewPr>
  <p:slideViewPr>
    <p:cSldViewPr snapToGrid="0">
      <p:cViewPr varScale="1">
        <p:scale>
          <a:sx n="67" d="100"/>
          <a:sy n="67" d="100"/>
        </p:scale>
        <p:origin x="604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HN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HN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F2C67-5C5C-41F6-BF5E-85837A451B2E}" type="datetimeFigureOut">
              <a:rPr lang="es-HN" smtClean="0"/>
              <a:t>22/6/2023</a:t>
            </a:fld>
            <a:endParaRPr lang="es-HN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HN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AA0D9C-2DCF-4042-9A7E-DD1C9256F3C6}" type="slidenum">
              <a:rPr lang="es-HN" smtClean="0"/>
              <a:t>‹Nº›</a:t>
            </a:fld>
            <a:endParaRPr lang="es-HN"/>
          </a:p>
        </p:txBody>
      </p:sp>
    </p:spTree>
    <p:extLst>
      <p:ext uri="{BB962C8B-B14F-4D97-AF65-F5344CB8AC3E}">
        <p14:creationId xmlns:p14="http://schemas.microsoft.com/office/powerpoint/2010/main" val="10140239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HN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HN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F2C67-5C5C-41F6-BF5E-85837A451B2E}" type="datetimeFigureOut">
              <a:rPr lang="es-HN" smtClean="0"/>
              <a:t>22/6/2023</a:t>
            </a:fld>
            <a:endParaRPr lang="es-HN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HN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AA0D9C-2DCF-4042-9A7E-DD1C9256F3C6}" type="slidenum">
              <a:rPr lang="es-HN" smtClean="0"/>
              <a:t>‹Nº›</a:t>
            </a:fld>
            <a:endParaRPr lang="es-HN"/>
          </a:p>
        </p:txBody>
      </p:sp>
    </p:spTree>
    <p:extLst>
      <p:ext uri="{BB962C8B-B14F-4D97-AF65-F5344CB8AC3E}">
        <p14:creationId xmlns:p14="http://schemas.microsoft.com/office/powerpoint/2010/main" val="13683783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HN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HN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F2C67-5C5C-41F6-BF5E-85837A451B2E}" type="datetimeFigureOut">
              <a:rPr lang="es-HN" smtClean="0"/>
              <a:t>22/6/2023</a:t>
            </a:fld>
            <a:endParaRPr lang="es-HN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HN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AA0D9C-2DCF-4042-9A7E-DD1C9256F3C6}" type="slidenum">
              <a:rPr lang="es-HN" smtClean="0"/>
              <a:t>‹Nº›</a:t>
            </a:fld>
            <a:endParaRPr lang="es-HN"/>
          </a:p>
        </p:txBody>
      </p:sp>
    </p:spTree>
    <p:extLst>
      <p:ext uri="{BB962C8B-B14F-4D97-AF65-F5344CB8AC3E}">
        <p14:creationId xmlns:p14="http://schemas.microsoft.com/office/powerpoint/2010/main" val="39924552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HN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HN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F2C67-5C5C-41F6-BF5E-85837A451B2E}" type="datetimeFigureOut">
              <a:rPr lang="es-HN" smtClean="0"/>
              <a:t>22/6/2023</a:t>
            </a:fld>
            <a:endParaRPr lang="es-HN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HN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AA0D9C-2DCF-4042-9A7E-DD1C9256F3C6}" type="slidenum">
              <a:rPr lang="es-HN" smtClean="0"/>
              <a:t>‹Nº›</a:t>
            </a:fld>
            <a:endParaRPr lang="es-HN"/>
          </a:p>
        </p:txBody>
      </p:sp>
    </p:spTree>
    <p:extLst>
      <p:ext uri="{BB962C8B-B14F-4D97-AF65-F5344CB8AC3E}">
        <p14:creationId xmlns:p14="http://schemas.microsoft.com/office/powerpoint/2010/main" val="3980215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HN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F2C67-5C5C-41F6-BF5E-85837A451B2E}" type="datetimeFigureOut">
              <a:rPr lang="es-HN" smtClean="0"/>
              <a:t>22/6/2023</a:t>
            </a:fld>
            <a:endParaRPr lang="es-HN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HN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AA0D9C-2DCF-4042-9A7E-DD1C9256F3C6}" type="slidenum">
              <a:rPr lang="es-HN" smtClean="0"/>
              <a:t>‹Nº›</a:t>
            </a:fld>
            <a:endParaRPr lang="es-HN"/>
          </a:p>
        </p:txBody>
      </p:sp>
    </p:spTree>
    <p:extLst>
      <p:ext uri="{BB962C8B-B14F-4D97-AF65-F5344CB8AC3E}">
        <p14:creationId xmlns:p14="http://schemas.microsoft.com/office/powerpoint/2010/main" val="6533764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HN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HN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HN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F2C67-5C5C-41F6-BF5E-85837A451B2E}" type="datetimeFigureOut">
              <a:rPr lang="es-HN" smtClean="0"/>
              <a:t>22/6/2023</a:t>
            </a:fld>
            <a:endParaRPr lang="es-HN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HN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AA0D9C-2DCF-4042-9A7E-DD1C9256F3C6}" type="slidenum">
              <a:rPr lang="es-HN" smtClean="0"/>
              <a:t>‹Nº›</a:t>
            </a:fld>
            <a:endParaRPr lang="es-HN"/>
          </a:p>
        </p:txBody>
      </p:sp>
    </p:spTree>
    <p:extLst>
      <p:ext uri="{BB962C8B-B14F-4D97-AF65-F5344CB8AC3E}">
        <p14:creationId xmlns:p14="http://schemas.microsoft.com/office/powerpoint/2010/main" val="19530590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HN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HN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HN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F2C67-5C5C-41F6-BF5E-85837A451B2E}" type="datetimeFigureOut">
              <a:rPr lang="es-HN" smtClean="0"/>
              <a:t>22/6/2023</a:t>
            </a:fld>
            <a:endParaRPr lang="es-HN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HN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AA0D9C-2DCF-4042-9A7E-DD1C9256F3C6}" type="slidenum">
              <a:rPr lang="es-HN" smtClean="0"/>
              <a:t>‹Nº›</a:t>
            </a:fld>
            <a:endParaRPr lang="es-HN"/>
          </a:p>
        </p:txBody>
      </p:sp>
    </p:spTree>
    <p:extLst>
      <p:ext uri="{BB962C8B-B14F-4D97-AF65-F5344CB8AC3E}">
        <p14:creationId xmlns:p14="http://schemas.microsoft.com/office/powerpoint/2010/main" val="22517948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HN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F2C67-5C5C-41F6-BF5E-85837A451B2E}" type="datetimeFigureOut">
              <a:rPr lang="es-HN" smtClean="0"/>
              <a:t>22/6/2023</a:t>
            </a:fld>
            <a:endParaRPr lang="es-HN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HN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AA0D9C-2DCF-4042-9A7E-DD1C9256F3C6}" type="slidenum">
              <a:rPr lang="es-HN" smtClean="0"/>
              <a:t>‹Nº›</a:t>
            </a:fld>
            <a:endParaRPr lang="es-HN"/>
          </a:p>
        </p:txBody>
      </p:sp>
    </p:spTree>
    <p:extLst>
      <p:ext uri="{BB962C8B-B14F-4D97-AF65-F5344CB8AC3E}">
        <p14:creationId xmlns:p14="http://schemas.microsoft.com/office/powerpoint/2010/main" val="8207496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F2C67-5C5C-41F6-BF5E-85837A451B2E}" type="datetimeFigureOut">
              <a:rPr lang="es-HN" smtClean="0"/>
              <a:t>22/6/2023</a:t>
            </a:fld>
            <a:endParaRPr lang="es-HN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HN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AA0D9C-2DCF-4042-9A7E-DD1C9256F3C6}" type="slidenum">
              <a:rPr lang="es-HN" smtClean="0"/>
              <a:t>‹Nº›</a:t>
            </a:fld>
            <a:endParaRPr lang="es-HN"/>
          </a:p>
        </p:txBody>
      </p:sp>
    </p:spTree>
    <p:extLst>
      <p:ext uri="{BB962C8B-B14F-4D97-AF65-F5344CB8AC3E}">
        <p14:creationId xmlns:p14="http://schemas.microsoft.com/office/powerpoint/2010/main" val="36909540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HN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HN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F2C67-5C5C-41F6-BF5E-85837A451B2E}" type="datetimeFigureOut">
              <a:rPr lang="es-HN" smtClean="0"/>
              <a:t>22/6/2023</a:t>
            </a:fld>
            <a:endParaRPr lang="es-HN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HN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AA0D9C-2DCF-4042-9A7E-DD1C9256F3C6}" type="slidenum">
              <a:rPr lang="es-HN" smtClean="0"/>
              <a:t>‹Nº›</a:t>
            </a:fld>
            <a:endParaRPr lang="es-HN"/>
          </a:p>
        </p:txBody>
      </p:sp>
    </p:spTree>
    <p:extLst>
      <p:ext uri="{BB962C8B-B14F-4D97-AF65-F5344CB8AC3E}">
        <p14:creationId xmlns:p14="http://schemas.microsoft.com/office/powerpoint/2010/main" val="42603895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HN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HN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F2C67-5C5C-41F6-BF5E-85837A451B2E}" type="datetimeFigureOut">
              <a:rPr lang="es-HN" smtClean="0"/>
              <a:t>22/6/2023</a:t>
            </a:fld>
            <a:endParaRPr lang="es-HN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HN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AA0D9C-2DCF-4042-9A7E-DD1C9256F3C6}" type="slidenum">
              <a:rPr lang="es-HN" smtClean="0"/>
              <a:t>‹Nº›</a:t>
            </a:fld>
            <a:endParaRPr lang="es-HN"/>
          </a:p>
        </p:txBody>
      </p:sp>
    </p:spTree>
    <p:extLst>
      <p:ext uri="{BB962C8B-B14F-4D97-AF65-F5344CB8AC3E}">
        <p14:creationId xmlns:p14="http://schemas.microsoft.com/office/powerpoint/2010/main" val="39966913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HN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HN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F2C67-5C5C-41F6-BF5E-85837A451B2E}" type="datetimeFigureOut">
              <a:rPr lang="es-HN" smtClean="0"/>
              <a:t>22/6/2023</a:t>
            </a:fld>
            <a:endParaRPr lang="es-HN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HN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AA0D9C-2DCF-4042-9A7E-DD1C9256F3C6}" type="slidenum">
              <a:rPr lang="es-HN" smtClean="0"/>
              <a:t>‹Nº›</a:t>
            </a:fld>
            <a:endParaRPr lang="es-HN"/>
          </a:p>
        </p:txBody>
      </p:sp>
    </p:spTree>
    <p:extLst>
      <p:ext uri="{BB962C8B-B14F-4D97-AF65-F5344CB8AC3E}">
        <p14:creationId xmlns:p14="http://schemas.microsoft.com/office/powerpoint/2010/main" val="41398346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H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pPr algn="ctr"/>
            <a:r>
              <a:rPr lang="es-HN" b="1" dirty="0"/>
              <a:t>Que es la Ética 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HN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4088" y="1825625"/>
            <a:ext cx="10402824" cy="4248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98627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title"/>
          </p:nvPr>
        </p:nvSpPr>
        <p:spPr>
          <a:xfrm>
            <a:off x="292100" y="217487"/>
            <a:ext cx="10515600" cy="1325563"/>
          </a:xfrm>
        </p:spPr>
        <p:txBody>
          <a:bodyPr>
            <a:normAutofit/>
          </a:bodyPr>
          <a:lstStyle/>
          <a:p>
            <a:pPr eaLnBrk="1" hangingPunct="1"/>
            <a:r>
              <a:rPr lang="es-MX" sz="6000" b="1" dirty="0">
                <a:solidFill>
                  <a:srgbClr val="002060"/>
                </a:solidFill>
                <a:latin typeface="Bradley Hand ITC" panose="03070402050302030203" pitchFamily="66" charset="0"/>
              </a:rPr>
              <a:t>Código de Conducta Ética</a:t>
            </a:r>
            <a:endParaRPr lang="es-ES" sz="6000" b="1" dirty="0">
              <a:solidFill>
                <a:srgbClr val="002060"/>
              </a:solidFill>
              <a:latin typeface="Bradley Hand ITC" panose="03070402050302030203" pitchFamily="66" charset="0"/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idx="1"/>
          </p:nvPr>
        </p:nvSpPr>
        <p:spPr>
          <a:xfrm>
            <a:off x="838200" y="1543050"/>
            <a:ext cx="10515600" cy="4633913"/>
          </a:xfrm>
        </p:spPr>
        <p:txBody>
          <a:bodyPr>
            <a:normAutofit/>
          </a:bodyPr>
          <a:lstStyle/>
          <a:p>
            <a:pPr algn="just">
              <a:defRPr/>
            </a:pPr>
            <a:r>
              <a:rPr lang="es-HN" sz="3400" dirty="0"/>
              <a:t>Conjunto de </a:t>
            </a:r>
            <a:r>
              <a:rPr lang="es-HN" sz="3400" b="1" dirty="0">
                <a:solidFill>
                  <a:srgbClr val="00B0F0"/>
                </a:solidFill>
                <a:latin typeface="Bradley Hand ITC" panose="03070402050302030203" pitchFamily="66" charset="0"/>
              </a:rPr>
              <a:t>deberes, prohibiciones e incompatibilidades </a:t>
            </a:r>
            <a:r>
              <a:rPr lang="es-HN" sz="3400" dirty="0"/>
              <a:t>aplicables, sin excepción a todas las personas que se desempeñen en la función pública </a:t>
            </a:r>
          </a:p>
          <a:p>
            <a:pPr algn="just">
              <a:defRPr/>
            </a:pPr>
            <a:endParaRPr lang="es-HN" sz="3400" dirty="0"/>
          </a:p>
          <a:p>
            <a:pPr algn="just">
              <a:defRPr/>
            </a:pPr>
            <a:r>
              <a:rPr lang="es-HN" sz="3400" dirty="0"/>
              <a:t>El ingreso a la función pública, </a:t>
            </a:r>
          </a:p>
          <a:p>
            <a:pPr marL="0" indent="0" algn="just">
              <a:buFontTx/>
              <a:buNone/>
              <a:defRPr/>
            </a:pPr>
            <a:r>
              <a:rPr lang="es-HN" sz="3400" dirty="0"/>
              <a:t>    obliga al servidor a </a:t>
            </a:r>
            <a:r>
              <a:rPr lang="es-HN" sz="3400" b="1" dirty="0">
                <a:solidFill>
                  <a:srgbClr val="00B0F0"/>
                </a:solidFill>
                <a:latin typeface="Bradley Hand ITC" panose="03070402050302030203" pitchFamily="66" charset="0"/>
              </a:rPr>
              <a:t>conocer </a:t>
            </a:r>
          </a:p>
          <a:p>
            <a:pPr marL="0" indent="0" algn="just">
              <a:buFontTx/>
              <a:buNone/>
              <a:defRPr/>
            </a:pPr>
            <a:r>
              <a:rPr lang="es-HN" sz="3400" b="1" dirty="0">
                <a:solidFill>
                  <a:srgbClr val="00B0F0"/>
                </a:solidFill>
                <a:latin typeface="Bradley Hand ITC" panose="03070402050302030203" pitchFamily="66" charset="0"/>
              </a:rPr>
              <a:t>    y cumplir </a:t>
            </a:r>
            <a:r>
              <a:rPr lang="es-HN" sz="3400" dirty="0"/>
              <a:t>fielmente el Código. </a:t>
            </a:r>
            <a:endParaRPr lang="es-ES" sz="3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3519" y="3005149"/>
            <a:ext cx="2605881" cy="29323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99660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291840" y="158497"/>
            <a:ext cx="6096000" cy="1073894"/>
          </a:xfrm>
        </p:spPr>
        <p:txBody>
          <a:bodyPr/>
          <a:lstStyle/>
          <a:p>
            <a:pPr algn="ctr"/>
            <a:r>
              <a:rPr lang="es-HN" dirty="0"/>
              <a:t> Funciones del Comité 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68300" y="1346200"/>
            <a:ext cx="11582400" cy="5321300"/>
          </a:xfrm>
        </p:spPr>
        <p:txBody>
          <a:bodyPr>
            <a:normAutofit fontScale="92500"/>
          </a:bodyPr>
          <a:lstStyle/>
          <a:p>
            <a:pPr lvl="0"/>
            <a:r>
              <a:rPr lang="es-MX" dirty="0"/>
              <a:t>Elaborar el </a:t>
            </a:r>
            <a:r>
              <a:rPr lang="es-MX" b="1" dirty="0">
                <a:solidFill>
                  <a:srgbClr val="00B0F0"/>
                </a:solidFill>
                <a:latin typeface="Bradley Hand ITC" panose="03070402050302030203" pitchFamily="66" charset="0"/>
              </a:rPr>
              <a:t>plan de trabajo </a:t>
            </a:r>
            <a:r>
              <a:rPr lang="es-MX" dirty="0"/>
              <a:t>y someterlo a aprobación del Tribunal por medio de la Dirección de Probidad y Ética. El plan de trabajo aprobado deberá ser presentado a la máxima autoridad para autorizar su ejecución y los recursos necesarios.  </a:t>
            </a:r>
            <a:endParaRPr lang="es-HN" dirty="0"/>
          </a:p>
          <a:p>
            <a:pPr lvl="0"/>
            <a:r>
              <a:rPr lang="es-MX" dirty="0"/>
              <a:t>Promover la </a:t>
            </a:r>
            <a:r>
              <a:rPr lang="es-MX" b="1" dirty="0">
                <a:solidFill>
                  <a:srgbClr val="00B0F0"/>
                </a:solidFill>
                <a:latin typeface="Bradley Hand ITC" panose="03070402050302030203" pitchFamily="66" charset="0"/>
              </a:rPr>
              <a:t>aprobación de normas de conducta propias </a:t>
            </a:r>
            <a:r>
              <a:rPr lang="es-MX" dirty="0"/>
              <a:t>y adecuadas para la naturaleza de la institución, que originen el correcto, honorable y adecuado cumplimiento de las funciones públicas.</a:t>
            </a:r>
          </a:p>
          <a:p>
            <a:pPr lvl="0"/>
            <a:r>
              <a:rPr lang="es-MX" dirty="0"/>
              <a:t>Velar por que se establezcan </a:t>
            </a:r>
            <a:r>
              <a:rPr lang="es-MX" b="1" dirty="0">
                <a:solidFill>
                  <a:srgbClr val="00B0F0"/>
                </a:solidFill>
                <a:latin typeface="Bradley Hand ITC" panose="03070402050302030203" pitchFamily="66" charset="0"/>
              </a:rPr>
              <a:t>controles administrativos </a:t>
            </a:r>
            <a:r>
              <a:rPr lang="es-MX" dirty="0"/>
              <a:t>que impidan y </a:t>
            </a:r>
            <a:r>
              <a:rPr lang="es-MX" b="1" dirty="0">
                <a:solidFill>
                  <a:srgbClr val="00B0F0"/>
                </a:solidFill>
                <a:latin typeface="Bradley Hand ITC" panose="03070402050302030203" pitchFamily="66" charset="0"/>
              </a:rPr>
              <a:t>desalienten al personal a incurrir en violaciones de las normas </a:t>
            </a:r>
            <a:r>
              <a:rPr lang="es-MX" dirty="0"/>
              <a:t>de conducta ética.</a:t>
            </a:r>
            <a:endParaRPr lang="es-HN" dirty="0"/>
          </a:p>
          <a:p>
            <a:pPr lvl="0"/>
            <a:r>
              <a:rPr lang="es-MX" dirty="0"/>
              <a:t>Realizar la discusión de </a:t>
            </a:r>
            <a:r>
              <a:rPr lang="es-MX" b="1" dirty="0">
                <a:solidFill>
                  <a:srgbClr val="00B0F0"/>
                </a:solidFill>
                <a:latin typeface="Bradley Hand ITC" panose="03070402050302030203" pitchFamily="66" charset="0"/>
              </a:rPr>
              <a:t>temas relacionados con la ética </a:t>
            </a:r>
            <a:r>
              <a:rPr lang="es-MX" dirty="0"/>
              <a:t>en general, con el objeto de promover una cultura ética, mediante seminarios taller, foros, simposios, entre otros.</a:t>
            </a:r>
            <a:endParaRPr lang="es-HN" dirty="0"/>
          </a:p>
          <a:p>
            <a:pPr lvl="0"/>
            <a:r>
              <a:rPr lang="es-MX" dirty="0"/>
              <a:t>Proponer la implementación de </a:t>
            </a:r>
            <a:r>
              <a:rPr lang="es-MX" b="1" dirty="0">
                <a:solidFill>
                  <a:srgbClr val="00B0F0"/>
                </a:solidFill>
                <a:latin typeface="Bradley Hand ITC" panose="03070402050302030203" pitchFamily="66" charset="0"/>
              </a:rPr>
              <a:t>políticas de incentivo o reconocimiento laboral</a:t>
            </a:r>
            <a:r>
              <a:rPr lang="es-MX" dirty="0"/>
              <a:t> para los empleados de su institución.</a:t>
            </a:r>
            <a:endParaRPr lang="es-HN" dirty="0"/>
          </a:p>
          <a:p>
            <a:pPr lvl="0"/>
            <a:endParaRPr lang="es-HN" dirty="0"/>
          </a:p>
          <a:p>
            <a:endParaRPr lang="es-HN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4944" y="0"/>
            <a:ext cx="2251165" cy="1232390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07296" y="215095"/>
            <a:ext cx="1572768" cy="9426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3813806"/>
      </p:ext>
    </p:extLst>
  </p:cSld>
  <p:clrMapOvr>
    <a:masterClrMapping/>
  </p:clrMapOvr>
  <p:transition spd="slow"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17500" y="1511300"/>
            <a:ext cx="11544300" cy="5029200"/>
          </a:xfrm>
        </p:spPr>
        <p:txBody>
          <a:bodyPr>
            <a:normAutofit fontScale="85000" lnSpcReduction="10000"/>
          </a:bodyPr>
          <a:lstStyle/>
          <a:p>
            <a:pPr lvl="0"/>
            <a:r>
              <a:rPr lang="es-MX" dirty="0"/>
              <a:t>Desarrollar acciones para implementar políticas que ayuden a prevenir la corrupción, los conflictos de intereses, elevar la transparencia en las compras, contrataciones de bienes y servicios, así como en la calidad y eficiencia del servicio público. </a:t>
            </a:r>
          </a:p>
          <a:p>
            <a:pPr lvl="0"/>
            <a:endParaRPr lang="es-HN" dirty="0"/>
          </a:p>
          <a:p>
            <a:pPr lvl="0"/>
            <a:r>
              <a:rPr lang="es-MX" dirty="0"/>
              <a:t>Propiciar </a:t>
            </a:r>
            <a:r>
              <a:rPr lang="es-MX" b="1" dirty="0">
                <a:solidFill>
                  <a:srgbClr val="00B0F0"/>
                </a:solidFill>
                <a:latin typeface="Bradley Hand ITC" panose="03070402050302030203" pitchFamily="66" charset="0"/>
              </a:rPr>
              <a:t>capacitaciones </a:t>
            </a:r>
            <a:r>
              <a:rPr lang="es-MX" dirty="0"/>
              <a:t>para instruir a los servidores públicos de su respectiva institución sobre el deber de informar a las autoridades competentes sobre los actos de corrupción en la función pública de los que tengan conocimiento. </a:t>
            </a:r>
            <a:endParaRPr lang="es-HN" dirty="0"/>
          </a:p>
          <a:p>
            <a:pPr lvl="0"/>
            <a:endParaRPr lang="es-MX" b="1" dirty="0">
              <a:solidFill>
                <a:srgbClr val="00B0F0"/>
              </a:solidFill>
              <a:latin typeface="Bradley Hand ITC" panose="03070402050302030203" pitchFamily="66" charset="0"/>
            </a:endParaRPr>
          </a:p>
          <a:p>
            <a:pPr lvl="0"/>
            <a:r>
              <a:rPr lang="es-MX" b="1" dirty="0">
                <a:solidFill>
                  <a:srgbClr val="00B0F0"/>
                </a:solidFill>
                <a:latin typeface="Bradley Hand ITC" panose="03070402050302030203" pitchFamily="66" charset="0"/>
              </a:rPr>
              <a:t>Trasladar </a:t>
            </a:r>
            <a:r>
              <a:rPr lang="es-MX" dirty="0"/>
              <a:t>al Tribunal y demás autoridades competentes las </a:t>
            </a:r>
            <a:r>
              <a:rPr lang="es-MX" b="1" dirty="0">
                <a:solidFill>
                  <a:srgbClr val="00B0F0"/>
                </a:solidFill>
                <a:latin typeface="Bradley Hand ITC" panose="03070402050302030203" pitchFamily="66" charset="0"/>
              </a:rPr>
              <a:t>denuncias </a:t>
            </a:r>
            <a:r>
              <a:rPr lang="es-MX" dirty="0"/>
              <a:t>sobre actos de corrupción de los que tengan conocimiento, remitiendo la documentación soporte que esté en su poder.</a:t>
            </a:r>
            <a:endParaRPr lang="es-HN" dirty="0"/>
          </a:p>
          <a:p>
            <a:pPr lvl="0"/>
            <a:endParaRPr lang="es-MX" b="1" dirty="0">
              <a:solidFill>
                <a:srgbClr val="00B0F0"/>
              </a:solidFill>
              <a:latin typeface="Bradley Hand ITC" panose="03070402050302030203" pitchFamily="66" charset="0"/>
            </a:endParaRPr>
          </a:p>
          <a:p>
            <a:pPr lvl="0"/>
            <a:r>
              <a:rPr lang="es-MX" b="1" dirty="0">
                <a:solidFill>
                  <a:srgbClr val="00B0F0"/>
                </a:solidFill>
                <a:latin typeface="Bradley Hand ITC" panose="03070402050302030203" pitchFamily="66" charset="0"/>
              </a:rPr>
              <a:t>Conocer y resolver las denuncias </a:t>
            </a:r>
            <a:r>
              <a:rPr lang="es-MX" dirty="0"/>
              <a:t>sobre posibles violaciones a las normas de conducta ética, que se presenten contra servidores públicos de su respectiva institución.</a:t>
            </a:r>
            <a:endParaRPr lang="es-HN" dirty="0"/>
          </a:p>
          <a:p>
            <a:endParaRPr lang="es-HN" dirty="0"/>
          </a:p>
        </p:txBody>
      </p:sp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2676652" y="639643"/>
            <a:ext cx="7040372" cy="871657"/>
          </a:xfrm>
        </p:spPr>
        <p:txBody>
          <a:bodyPr/>
          <a:lstStyle/>
          <a:p>
            <a:pPr algn="ctr"/>
            <a:r>
              <a:rPr lang="es-HN" dirty="0"/>
              <a:t>Funciones del Comité </a:t>
            </a: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7500" y="0"/>
            <a:ext cx="2486659" cy="1371719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02621" y="269552"/>
            <a:ext cx="1243203" cy="11021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5142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17500" y="1511300"/>
            <a:ext cx="11544300" cy="5029200"/>
          </a:xfrm>
        </p:spPr>
        <p:txBody>
          <a:bodyPr>
            <a:normAutofit fontScale="85000" lnSpcReduction="10000"/>
          </a:bodyPr>
          <a:lstStyle/>
          <a:p>
            <a:pPr lvl="0"/>
            <a:r>
              <a:rPr lang="es-MX" dirty="0"/>
              <a:t>Desarrollar acciones para implementar políticas que ayuden a prevenir la corrupción, los conflictos de intereses, elevar la transparencia en las compras, contrataciones de bienes y servicios, así como en la calidad y eficiencia del servicio público. </a:t>
            </a:r>
          </a:p>
          <a:p>
            <a:pPr lvl="0"/>
            <a:endParaRPr lang="es-HN" dirty="0"/>
          </a:p>
          <a:p>
            <a:pPr lvl="0"/>
            <a:r>
              <a:rPr lang="es-MX" dirty="0"/>
              <a:t>Propiciar </a:t>
            </a:r>
            <a:r>
              <a:rPr lang="es-MX" b="1" dirty="0">
                <a:solidFill>
                  <a:srgbClr val="00B0F0"/>
                </a:solidFill>
                <a:latin typeface="Bradley Hand ITC" panose="03070402050302030203" pitchFamily="66" charset="0"/>
              </a:rPr>
              <a:t>capacitaciones </a:t>
            </a:r>
            <a:r>
              <a:rPr lang="es-MX" dirty="0"/>
              <a:t>para instruir a los servidores públicos de su respectiva institución sobre el deber de informar a las autoridades competentes sobre los actos de corrupción en la función pública de los que tengan conocimiento. </a:t>
            </a:r>
            <a:endParaRPr lang="es-HN" dirty="0"/>
          </a:p>
          <a:p>
            <a:pPr lvl="0"/>
            <a:endParaRPr lang="es-MX" b="1" dirty="0">
              <a:solidFill>
                <a:srgbClr val="00B0F0"/>
              </a:solidFill>
              <a:latin typeface="Bradley Hand ITC" panose="03070402050302030203" pitchFamily="66" charset="0"/>
            </a:endParaRPr>
          </a:p>
          <a:p>
            <a:pPr lvl="0"/>
            <a:r>
              <a:rPr lang="es-MX" b="1" dirty="0">
                <a:solidFill>
                  <a:srgbClr val="00B0F0"/>
                </a:solidFill>
                <a:latin typeface="Bradley Hand ITC" panose="03070402050302030203" pitchFamily="66" charset="0"/>
              </a:rPr>
              <a:t>Trasladar </a:t>
            </a:r>
            <a:r>
              <a:rPr lang="es-MX" dirty="0"/>
              <a:t>al Tribunal y demás autoridades competentes las </a:t>
            </a:r>
            <a:r>
              <a:rPr lang="es-MX" b="1" dirty="0">
                <a:solidFill>
                  <a:srgbClr val="00B0F0"/>
                </a:solidFill>
                <a:latin typeface="Bradley Hand ITC" panose="03070402050302030203" pitchFamily="66" charset="0"/>
              </a:rPr>
              <a:t>denuncias </a:t>
            </a:r>
            <a:r>
              <a:rPr lang="es-MX" dirty="0"/>
              <a:t>sobre actos de corrupción de los que tengan conocimiento, remitiendo la documentación soporte que esté en su poder.</a:t>
            </a:r>
            <a:endParaRPr lang="es-HN" dirty="0"/>
          </a:p>
          <a:p>
            <a:pPr lvl="0"/>
            <a:endParaRPr lang="es-MX" b="1" dirty="0">
              <a:solidFill>
                <a:srgbClr val="00B0F0"/>
              </a:solidFill>
              <a:latin typeface="Bradley Hand ITC" panose="03070402050302030203" pitchFamily="66" charset="0"/>
            </a:endParaRPr>
          </a:p>
          <a:p>
            <a:pPr lvl="0"/>
            <a:r>
              <a:rPr lang="es-MX" b="1" dirty="0">
                <a:solidFill>
                  <a:srgbClr val="00B0F0"/>
                </a:solidFill>
                <a:latin typeface="Bradley Hand ITC" panose="03070402050302030203" pitchFamily="66" charset="0"/>
              </a:rPr>
              <a:t>Conocer y resolver las denuncias </a:t>
            </a:r>
            <a:r>
              <a:rPr lang="es-MX" dirty="0"/>
              <a:t>sobre posibles violaciones a las normas de conducta ética, que se presenten contra servidores públicos de su respectiva institución.</a:t>
            </a:r>
            <a:endParaRPr lang="es-HN" dirty="0"/>
          </a:p>
          <a:p>
            <a:endParaRPr lang="es-HN" dirty="0"/>
          </a:p>
        </p:txBody>
      </p:sp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2603500" y="500063"/>
            <a:ext cx="6686804" cy="1011238"/>
          </a:xfrm>
        </p:spPr>
        <p:txBody>
          <a:bodyPr/>
          <a:lstStyle/>
          <a:p>
            <a:pPr algn="ctr"/>
            <a:r>
              <a:rPr lang="es-HN" dirty="0"/>
              <a:t>Funciones del Comité </a:t>
            </a: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9581"/>
            <a:ext cx="2505673" cy="1371719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17722" y="268617"/>
            <a:ext cx="1559878" cy="11090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95293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1447800"/>
            <a:ext cx="10896600" cy="5181599"/>
          </a:xfrm>
        </p:spPr>
        <p:txBody>
          <a:bodyPr>
            <a:normAutofit fontScale="92500" lnSpcReduction="10000"/>
          </a:bodyPr>
          <a:lstStyle/>
          <a:p>
            <a:pPr lvl="0"/>
            <a:r>
              <a:rPr lang="es-MX" dirty="0"/>
              <a:t>Coordinar con la administración de personal la</a:t>
            </a:r>
            <a:r>
              <a:rPr lang="es-MX" b="1" dirty="0">
                <a:solidFill>
                  <a:srgbClr val="00B0F0"/>
                </a:solidFill>
                <a:latin typeface="Bradley Hand ITC" panose="03070402050302030203" pitchFamily="66" charset="0"/>
              </a:rPr>
              <a:t> participación </a:t>
            </a:r>
            <a:r>
              <a:rPr lang="es-MX" dirty="0"/>
              <a:t>de los servidores públicos de la Institución en las actividades </a:t>
            </a:r>
            <a:r>
              <a:rPr lang="es-MX" b="1" dirty="0">
                <a:solidFill>
                  <a:srgbClr val="00B0F0"/>
                </a:solidFill>
                <a:latin typeface="Bradley Hand ITC" panose="03070402050302030203" pitchFamily="66" charset="0"/>
              </a:rPr>
              <a:t>educativas sobre cumplimiento </a:t>
            </a:r>
            <a:r>
              <a:rPr lang="es-MX" dirty="0"/>
              <a:t>de obligaciones, probidad y ética pública.</a:t>
            </a:r>
            <a:endParaRPr lang="es-HN" dirty="0"/>
          </a:p>
          <a:p>
            <a:pPr lvl="0"/>
            <a:r>
              <a:rPr lang="es-MX" dirty="0"/>
              <a:t>Asegurar que el </a:t>
            </a:r>
            <a:r>
              <a:rPr lang="es-MX" b="1" dirty="0">
                <a:solidFill>
                  <a:srgbClr val="00B0F0"/>
                </a:solidFill>
                <a:latin typeface="Bradley Hand ITC" panose="03070402050302030203" pitchFamily="66" charset="0"/>
              </a:rPr>
              <a:t>personal de nuevo </a:t>
            </a:r>
            <a:r>
              <a:rPr lang="es-MX" dirty="0"/>
              <a:t>ingreso o que cese en su cargo reciba información u orientación sobre las responsabilidades que le imponen las normas de conducta.</a:t>
            </a:r>
            <a:endParaRPr lang="es-HN" dirty="0"/>
          </a:p>
          <a:p>
            <a:pPr lvl="0"/>
            <a:r>
              <a:rPr lang="es-MX" b="1" dirty="0">
                <a:solidFill>
                  <a:srgbClr val="00B0F0"/>
                </a:solidFill>
                <a:latin typeface="Bradley Hand ITC" panose="03070402050302030203" pitchFamily="66" charset="0"/>
              </a:rPr>
              <a:t>Mantener informado al Tribunal </a:t>
            </a:r>
            <a:r>
              <a:rPr lang="es-MX" dirty="0"/>
              <a:t>a través de la Dirección de Probidad y Ética sobre las acciones que realiza el Comité a lo interno de la Institución.</a:t>
            </a:r>
            <a:endParaRPr lang="es-HN" dirty="0"/>
          </a:p>
          <a:p>
            <a:pPr lvl="0"/>
            <a:r>
              <a:rPr lang="es-MX" b="1" dirty="0">
                <a:solidFill>
                  <a:srgbClr val="00B0F0"/>
                </a:solidFill>
                <a:latin typeface="Bradley Hand ITC" panose="03070402050302030203" pitchFamily="66" charset="0"/>
              </a:rPr>
              <a:t>Asistir a las reuniones de trabajo</a:t>
            </a:r>
            <a:r>
              <a:rPr lang="es-MX" dirty="0"/>
              <a:t>, capacitaciones o eventos especiales a los que sean convocados por el Tribunal y cualquier otra institución relacionada o sobre temas afines.</a:t>
            </a:r>
            <a:endParaRPr lang="es-HN" dirty="0"/>
          </a:p>
          <a:p>
            <a:pPr lvl="0"/>
            <a:r>
              <a:rPr lang="es-MX" b="1" dirty="0">
                <a:solidFill>
                  <a:srgbClr val="00B0F0"/>
                </a:solidFill>
                <a:latin typeface="Bradley Hand ITC" panose="03070402050302030203" pitchFamily="66" charset="0"/>
              </a:rPr>
              <a:t>Evacuar consultas </a:t>
            </a:r>
            <a:r>
              <a:rPr lang="es-MX" dirty="0"/>
              <a:t>sobre dilemas éticos o aplicación de las normas éticas en general, que sean sometidas a su conocimiento por cualquier servidor público o persona interesada.</a:t>
            </a:r>
            <a:endParaRPr lang="es-HN" dirty="0"/>
          </a:p>
          <a:p>
            <a:endParaRPr lang="es-HN" dirty="0"/>
          </a:p>
        </p:txBody>
      </p:sp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2184400" y="271463"/>
            <a:ext cx="7715504" cy="1033082"/>
          </a:xfrm>
        </p:spPr>
        <p:txBody>
          <a:bodyPr/>
          <a:lstStyle/>
          <a:p>
            <a:pPr algn="ctr"/>
            <a:r>
              <a:rPr lang="es-HN" dirty="0"/>
              <a:t> Funciones del Comité </a:t>
            </a: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881" y="76081"/>
            <a:ext cx="2133599" cy="1371719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65793" y="182880"/>
            <a:ext cx="1572767" cy="9997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691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038600" y="487680"/>
            <a:ext cx="5986272" cy="1216103"/>
          </a:xfrm>
        </p:spPr>
        <p:txBody>
          <a:bodyPr>
            <a:normAutofit fontScale="90000"/>
          </a:bodyPr>
          <a:lstStyle/>
          <a:p>
            <a:pPr algn="ctr"/>
            <a:br>
              <a:rPr lang="es-HN" b="1" dirty="0"/>
            </a:br>
            <a:r>
              <a:rPr lang="es-HN" sz="4000" b="1" dirty="0"/>
              <a:t>Funciones del Secretario del CPEFP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038600" y="1825625"/>
            <a:ext cx="7315200" cy="4351338"/>
          </a:xfrm>
        </p:spPr>
        <p:txBody>
          <a:bodyPr>
            <a:normAutofit lnSpcReduction="10000"/>
          </a:bodyPr>
          <a:lstStyle/>
          <a:p>
            <a:pPr algn="just"/>
            <a:r>
              <a:rPr lang="es-MX" b="1" dirty="0"/>
              <a:t>Un Secretario: </a:t>
            </a:r>
            <a:r>
              <a:rPr lang="es-MX" dirty="0"/>
              <a:t>Quien elaborará las </a:t>
            </a:r>
            <a:r>
              <a:rPr lang="es-MX" b="1" dirty="0">
                <a:solidFill>
                  <a:srgbClr val="00B0F0"/>
                </a:solidFill>
                <a:latin typeface="Bradley Hand ITC" panose="03070402050302030203" pitchFamily="66" charset="0"/>
              </a:rPr>
              <a:t>actas</a:t>
            </a:r>
            <a:r>
              <a:rPr lang="es-MX" dirty="0"/>
              <a:t> de las sesiones realizadas y las firmará conjuntamente con el Presidente. </a:t>
            </a:r>
            <a:endParaRPr lang="es-HN" dirty="0"/>
          </a:p>
          <a:p>
            <a:pPr algn="just"/>
            <a:r>
              <a:rPr lang="es-MX" dirty="0"/>
              <a:t>Asimismo llevará un </a:t>
            </a:r>
            <a:r>
              <a:rPr lang="es-MX" b="1" dirty="0">
                <a:solidFill>
                  <a:srgbClr val="00B0F0"/>
                </a:solidFill>
                <a:latin typeface="Bradley Hand ITC" panose="03070402050302030203" pitchFamily="66" charset="0"/>
              </a:rPr>
              <a:t>registro detallado </a:t>
            </a:r>
            <a:r>
              <a:rPr lang="es-MX" dirty="0"/>
              <a:t>de las </a:t>
            </a:r>
            <a:r>
              <a:rPr lang="es-MX" b="1" dirty="0">
                <a:solidFill>
                  <a:srgbClr val="00B0F0"/>
                </a:solidFill>
                <a:latin typeface="Bradley Hand ITC" panose="03070402050302030203" pitchFamily="66" charset="0"/>
              </a:rPr>
              <a:t>denuncias</a:t>
            </a:r>
            <a:r>
              <a:rPr lang="es-MX" dirty="0"/>
              <a:t> que se presenten al Comité, levantará las actas correspondientes de las investigaciones realizadas y de las actuaciones del mismo, </a:t>
            </a:r>
            <a:r>
              <a:rPr lang="es-MX" b="1" dirty="0">
                <a:solidFill>
                  <a:srgbClr val="00B0F0"/>
                </a:solidFill>
                <a:latin typeface="Bradley Hand ITC" panose="03070402050302030203" pitchFamily="66" charset="0"/>
              </a:rPr>
              <a:t>remitirá toda la documentación </a:t>
            </a:r>
            <a:r>
              <a:rPr lang="es-MX" dirty="0"/>
              <a:t>al Tribunal de común acuerdo con el Presidente, para su respectivo trámite. Será el responsable de </a:t>
            </a:r>
            <a:r>
              <a:rPr lang="es-MX" b="1" dirty="0">
                <a:solidFill>
                  <a:srgbClr val="00B0F0"/>
                </a:solidFill>
                <a:latin typeface="Bradley Hand ITC" panose="03070402050302030203" pitchFamily="66" charset="0"/>
              </a:rPr>
              <a:t>convocar a las sesiones </a:t>
            </a:r>
            <a:r>
              <a:rPr lang="es-MX" dirty="0"/>
              <a:t>de trabajo, previa instrucción del Presidente.</a:t>
            </a:r>
            <a:endParaRPr lang="es-HN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4786" y="1703784"/>
            <a:ext cx="1885950" cy="241935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4001294"/>
            <a:ext cx="2505075" cy="1819275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43525" y="0"/>
            <a:ext cx="2507013" cy="1373071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024872" y="123464"/>
            <a:ext cx="1328928" cy="1249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0312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HN" dirty="0"/>
              <a:t>Es deber del titular de la institución u órgano de la administración pública, directa o indirectamente, </a:t>
            </a:r>
            <a:r>
              <a:rPr lang="es-HN" sz="3200" b="1" dirty="0">
                <a:solidFill>
                  <a:srgbClr val="00B0F0"/>
                </a:solidFill>
                <a:latin typeface="Bradley Hand ITC" panose="03070402050302030203" pitchFamily="66" charset="0"/>
              </a:rPr>
              <a:t>asegurar las condiciones de trabajo para que el Comité </a:t>
            </a:r>
            <a:r>
              <a:rPr lang="es-HN" dirty="0"/>
              <a:t>de Probidad y Ética Pública cumpla sus funciones. </a:t>
            </a:r>
          </a:p>
          <a:p>
            <a:pPr algn="just"/>
            <a:endParaRPr lang="es-HN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13644" y="3575273"/>
            <a:ext cx="3605815" cy="239950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2" name="Imagen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8155" y="292548"/>
            <a:ext cx="2505673" cy="1371719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91269" y="386581"/>
            <a:ext cx="1671931" cy="11252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9756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987040" y="73167"/>
            <a:ext cx="5961233" cy="737269"/>
          </a:xfrm>
        </p:spPr>
        <p:txBody>
          <a:bodyPr>
            <a:normAutofit fontScale="90000"/>
          </a:bodyPr>
          <a:lstStyle/>
          <a:p>
            <a:pPr algn="ctr"/>
            <a:r>
              <a:rPr lang="es-HN" sz="6000" b="1" dirty="0">
                <a:solidFill>
                  <a:srgbClr val="002060"/>
                </a:solidFill>
                <a:latin typeface="Bradley Hand ITC" panose="03070402050302030203" pitchFamily="66" charset="0"/>
              </a:rPr>
              <a:t>Consultas a:</a:t>
            </a:r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948273" y="1462156"/>
            <a:ext cx="2628900" cy="1733550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 rotWithShape="1">
          <a:blip r:embed="rId3"/>
          <a:srcRect b="9939"/>
          <a:stretch/>
        </p:blipFill>
        <p:spPr>
          <a:xfrm>
            <a:off x="8767953" y="3581401"/>
            <a:ext cx="2989540" cy="2692399"/>
          </a:xfrm>
          <a:prstGeom prst="rect">
            <a:avLst/>
          </a:prstGeom>
        </p:spPr>
      </p:pic>
      <p:sp>
        <p:nvSpPr>
          <p:cNvPr id="8" name="CuadroTexto 7"/>
          <p:cNvSpPr txBox="1"/>
          <p:nvPr/>
        </p:nvSpPr>
        <p:spPr>
          <a:xfrm>
            <a:off x="4213066" y="5456847"/>
            <a:ext cx="4140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HN" sz="1600" b="1" dirty="0">
                <a:solidFill>
                  <a:srgbClr val="00B0F0"/>
                </a:solidFill>
                <a:latin typeface="Bradley Hand ITC" panose="03070402050302030203" pitchFamily="66" charset="0"/>
              </a:rPr>
              <a:t>Comiteprobidadyetica@se.Gob.hn</a:t>
            </a:r>
          </a:p>
        </p:txBody>
      </p:sp>
      <p:sp>
        <p:nvSpPr>
          <p:cNvPr id="5" name="Rectángulo 4"/>
          <p:cNvSpPr/>
          <p:nvPr/>
        </p:nvSpPr>
        <p:spPr>
          <a:xfrm>
            <a:off x="2779776" y="1196131"/>
            <a:ext cx="7043674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s-MX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Comité de Probidad y Ética de Funcionarios Públicos de la Secretaría de Educación </a:t>
            </a:r>
          </a:p>
          <a:p>
            <a:pPr>
              <a:defRPr/>
            </a:pPr>
            <a:r>
              <a:rPr lang="es-MX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         </a:t>
            </a:r>
          </a:p>
          <a:p>
            <a:pPr>
              <a:defRPr/>
            </a:pPr>
            <a:r>
              <a:rPr lang="es-MX" sz="2400" dirty="0">
                <a:latin typeface="Century Gothic" pitchFamily="34" charset="0"/>
              </a:rPr>
              <a:t>        Lic. Lesly Waldina Palma</a:t>
            </a:r>
            <a:endParaRPr lang="es-MX" sz="2400" b="1" dirty="0">
              <a:latin typeface="Century Gothic" pitchFamily="34" charset="0"/>
            </a:endParaRPr>
          </a:p>
          <a:p>
            <a:pPr>
              <a:defRPr/>
            </a:pPr>
            <a:r>
              <a:rPr lang="es-MX" sz="2400" dirty="0">
                <a:latin typeface="Century Gothic" pitchFamily="34" charset="0"/>
              </a:rPr>
              <a:t>        Presidenta</a:t>
            </a:r>
          </a:p>
          <a:p>
            <a:pPr>
              <a:defRPr/>
            </a:pPr>
            <a:r>
              <a:rPr lang="es-MX" sz="2400" dirty="0">
                <a:latin typeface="Century Gothic" pitchFamily="34" charset="0"/>
              </a:rPr>
              <a:t>        Lic. Jose Yuvini Pavon</a:t>
            </a:r>
          </a:p>
          <a:p>
            <a:pPr>
              <a:defRPr/>
            </a:pPr>
            <a:r>
              <a:rPr lang="es-MX" sz="2400" dirty="0">
                <a:latin typeface="Century Gothic" pitchFamily="34" charset="0"/>
              </a:rPr>
              <a:t>        Secretario </a:t>
            </a:r>
          </a:p>
          <a:p>
            <a:pPr>
              <a:defRPr/>
            </a:pPr>
            <a:r>
              <a:rPr lang="es-MX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        Lic. Merna del Carmen Olivera</a:t>
            </a:r>
          </a:p>
          <a:p>
            <a:pPr>
              <a:defRPr/>
            </a:pPr>
            <a:r>
              <a:rPr lang="es-MX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        Vocal  I</a:t>
            </a:r>
          </a:p>
          <a:p>
            <a:pPr>
              <a:defRPr/>
            </a:pPr>
            <a:r>
              <a:rPr lang="es-MX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        </a:t>
            </a:r>
            <a:r>
              <a:rPr lang="es-MX" sz="24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Abog</a:t>
            </a:r>
            <a:r>
              <a:rPr lang="es-MX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. Maria del Carmen Zuniga </a:t>
            </a:r>
          </a:p>
          <a:p>
            <a:pPr>
              <a:defRPr/>
            </a:pPr>
            <a:r>
              <a:rPr lang="es-MX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        Vocal II</a:t>
            </a:r>
          </a:p>
          <a:p>
            <a:pPr>
              <a:defRPr/>
            </a:pPr>
            <a:endParaRPr lang="es-MX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endParaRPr>
          </a:p>
          <a:p>
            <a:pPr>
              <a:defRPr/>
            </a:pPr>
            <a:endParaRPr lang="es-MX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endParaRPr>
          </a:p>
          <a:p>
            <a:pPr>
              <a:defRPr/>
            </a:pPr>
            <a:r>
              <a:rPr lang="es-MX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 </a:t>
            </a:r>
          </a:p>
          <a:p>
            <a:pPr>
              <a:defRPr/>
            </a:pPr>
            <a:endParaRPr lang="es-MX" sz="2400" dirty="0">
              <a:latin typeface="Century Gothic" pitchFamily="34" charset="0"/>
            </a:endParaRPr>
          </a:p>
          <a:p>
            <a:pPr>
              <a:defRPr/>
            </a:pPr>
            <a:r>
              <a:rPr lang="es-MX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  </a:t>
            </a: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1367" y="1462156"/>
            <a:ext cx="2665731" cy="2539287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1367" y="0"/>
            <a:ext cx="2042377" cy="1297430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411568" y="170689"/>
            <a:ext cx="1627387" cy="1014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16910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555</TotalTime>
  <Words>801</Words>
  <Application>Microsoft Office PowerPoint</Application>
  <PresentationFormat>Panorámica</PresentationFormat>
  <Paragraphs>56</Paragraphs>
  <Slides>9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9</vt:i4>
      </vt:variant>
    </vt:vector>
  </HeadingPairs>
  <TitlesOfParts>
    <vt:vector size="15" baseType="lpstr">
      <vt:lpstr>Arial</vt:lpstr>
      <vt:lpstr>Bradley Hand ITC</vt:lpstr>
      <vt:lpstr>Calibri</vt:lpstr>
      <vt:lpstr>Calibri Light</vt:lpstr>
      <vt:lpstr>Century Gothic</vt:lpstr>
      <vt:lpstr>Tema de Office</vt:lpstr>
      <vt:lpstr>Que es la Ética </vt:lpstr>
      <vt:lpstr>Código de Conducta Ética</vt:lpstr>
      <vt:lpstr> Funciones del Comité </vt:lpstr>
      <vt:lpstr>Funciones del Comité </vt:lpstr>
      <vt:lpstr>Funciones del Comité </vt:lpstr>
      <vt:lpstr> Funciones del Comité </vt:lpstr>
      <vt:lpstr> Funciones del Secretario del CPEFP</vt:lpstr>
      <vt:lpstr>Presentación de PowerPoint</vt:lpstr>
      <vt:lpstr>Consultas a: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Como esta conformado el Comité de Probidad</dc:title>
  <dc:creator>Lesly Waldina Palma Avila</dc:creator>
  <cp:lastModifiedBy>Gloria Chacón</cp:lastModifiedBy>
  <cp:revision>16</cp:revision>
  <dcterms:created xsi:type="dcterms:W3CDTF">2023-02-14T03:23:01Z</dcterms:created>
  <dcterms:modified xsi:type="dcterms:W3CDTF">2023-06-22T22:43:10Z</dcterms:modified>
</cp:coreProperties>
</file>